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3"/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Lato Light"/>
      <p:regular r:id="rId33"/>
      <p:bold r:id="rId34"/>
      <p:italic r:id="rId35"/>
      <p:boldItalic r:id="rId36"/>
    </p:embeddedFont>
    <p:embeddedFont>
      <p:font typeface="Lato Hairline"/>
      <p:regular r:id="rId37"/>
      <p:bold r:id="rId38"/>
      <p:italic r:id="rId39"/>
      <p:boldItalic r:id="rId40"/>
    </p:embeddedFont>
    <p:embeddedFont>
      <p:font typeface="Nanum Gothic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Hairline-boldItalic.fntdata"/><Relationship Id="rId20" Type="http://schemas.openxmlformats.org/officeDocument/2006/relationships/slide" Target="slides/slide15.xml"/><Relationship Id="rId42" Type="http://schemas.openxmlformats.org/officeDocument/2006/relationships/font" Target="fonts/NanumGothic-bold.fntdata"/><Relationship Id="rId41" Type="http://schemas.openxmlformats.org/officeDocument/2006/relationships/font" Target="fonts/NanumGothic-regular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LatoLight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LatoLight-italic.fntdata"/><Relationship Id="rId12" Type="http://schemas.openxmlformats.org/officeDocument/2006/relationships/slide" Target="slides/slide7.xml"/><Relationship Id="rId34" Type="http://schemas.openxmlformats.org/officeDocument/2006/relationships/font" Target="fonts/LatoLight-bold.fntdata"/><Relationship Id="rId15" Type="http://schemas.openxmlformats.org/officeDocument/2006/relationships/slide" Target="slides/slide10.xml"/><Relationship Id="rId37" Type="http://schemas.openxmlformats.org/officeDocument/2006/relationships/font" Target="fonts/LatoHairline-regular.fntdata"/><Relationship Id="rId14" Type="http://schemas.openxmlformats.org/officeDocument/2006/relationships/slide" Target="slides/slide9.xml"/><Relationship Id="rId36" Type="http://schemas.openxmlformats.org/officeDocument/2006/relationships/font" Target="fonts/LatoLight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Hairline-italic.fntdata"/><Relationship Id="rId16" Type="http://schemas.openxmlformats.org/officeDocument/2006/relationships/slide" Target="slides/slide11.xml"/><Relationship Id="rId38" Type="http://schemas.openxmlformats.org/officeDocument/2006/relationships/font" Target="fonts/LatoHairline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dd3ec275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dd3ec275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g6dd3ec2750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92596296c_0_2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592596296c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592596296c_0_2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92596296c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92596296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592596296c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92596296c_0_2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92596296c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592596296c_0_2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92596296c_0_3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92596296c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592596296c_0_3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92596296c_0_3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92596296c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592596296c_0_3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ba7d4c6d8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ba7d4c6d8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6ba7d4c6d8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41f0c6944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41f0c69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741f0c6944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592596296c_0_3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592596296c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592596296c_0_3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92596296c_0_4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92596296c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g592596296c_0_4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592596296c_0_5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592596296c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69" name="Google Shape;269;g592596296c_0_52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안녕하세</a:t>
            </a:r>
            <a:r>
              <a:rPr lang="ko-KR"/>
              <a:t>요. 파이썬을 활용한 웹 크롤링 강의를 진헹하겠습니다.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최근 중고등학교 뿐만 아니라 초등학교에서도 코딩 교육을 하는 곳이 있다고 하더라구요.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그 중에서도 파이썬은 최근 인기가 절정에 달하고 있다고 생각합니다.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삼성전자의 대졸 공채에서도 파이썬을 도입한다는 기사를 봤습니다.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92596296c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92596296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80" name="Google Shape;280;g592596296c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92596296c_1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92596296c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91" name="Google Shape;291;g592596296c_1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592596296c_1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592596296c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04" name="Google Shape;304;g592596296c_1_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92596296c_1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92596296c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21" name="Google Shape;321;g592596296c_1_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592596296c_1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592596296c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34" name="Google Shape;334;g592596296c_1_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92596296c_1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92596296c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45" name="Google Shape;345;g592596296c_1_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92596296c_1_2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92596296c_1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55" name="Google Shape;355;g592596296c_1_2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92596296c_1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92596296c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64" name="Google Shape;364;g592596296c_1_1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92596296c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9259629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592596296c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92596296c_0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92596296c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</a:t>
            </a:r>
            <a:r>
              <a:rPr lang="ko-KR"/>
              <a:t>들 아시다시피 파이썬은 프로그래밍 언어입니다.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조금 원론적인 이야기를 해보죠.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파이썬은 프로그래밍 언어인데, 프로그래밍 언어는 무엇일까요?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아니 애초에 언어란 무엇일까요.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네 맞습니다. 언어는 의사소통을 위한 도구입니다.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그럼 프로그래밍언어란?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컴퓨터와 의사소통을 위한 도구이겠지요.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역사를 간단하게 살펴보면, 초기엔 흔히 말하는 0과 1로만 이루어진 기계어로 프로그램을 만들었습니다.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흔히들 컴퓨터는 0과 1만 안다고 말하잖아요?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기계어는 0과 1을 조합해서 컴퓨터에게 명령을 내리는 체계입니다.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그런데 기계어는 컴퓨터가 이해하기에는 참 좋지만, 정작 사람이 이해하기는 쉽지 않잖아요.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0과 1만 가지고 컴퓨터와 소통하는 건, 우리같은 일반인들에겐 너무 고통스러운 일입니다.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그래서 </a:t>
            </a:r>
            <a:r>
              <a:rPr lang="ko-KR"/>
              <a:t>어셈블리어라는 것이 개발되었어요. 어셈블리어는 기계어보단 인간의 언어에 가까운 언어입니다.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왼쪽에 보이시는 것이 어셈블리어의 일종이에요. 알파벳으로 이루어져 있고 군데군데 알 것 같은 단어들도 보이지요?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하지만 여전히 어셈블리어의 흐름을 이해하기는 힘들었어요.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그래서 파이썬과 같은 인간의 언어에 가까운 고급언어가 탄생하게 되었습니다.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자 고급언어란 표현을 썼는데, 여기서 고급은 질이 좋고 나쁨을 의미하는 게 아닙니다.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단지, 인간의 언어에 가까울 수록 고급이라고 표현하고, 기계가 이해하기 쉬울 수록 저급언어라고 표현합니다.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다시 돌아와서, 파이썬은 인간의 언어에 가깝습니다.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즉, 이 말은 인간이 이해하기 쉽고, 다시 이말은 컴퓨터와 의사소통하기 쉽다.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그러므로 프로그램을 만들기가 쉽다와 같은 말이 되겠습니다.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592596296c_0_1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92596296c_0_3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92596296c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파이썬은 귀도 반 로섬이 1990년에 개발하였습니다. 크리스마스에 연구실 문이 닫혀있어서 할게 없어서 개발했다고 하네요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1989년 12월 크리스마스에 너무 심심해서 연구실을 갔어요. 근데 문이 닫혀있어서 할 게 없어서 취미로 집에서 개발했다고 하네요.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로고가 왜 뱀인지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BBC 방송 코미디 프로그램 </a:t>
            </a:r>
            <a:r>
              <a:rPr lang="ko-KR" sz="700">
                <a:latin typeface="Nanum Gothic"/>
                <a:ea typeface="Nanum Gothic"/>
                <a:cs typeface="Nanum Gothic"/>
                <a:sym typeface="Nanum Gothic"/>
              </a:rPr>
              <a:t>(Monty Python’s Flying Circus)</a:t>
            </a:r>
            <a:endParaRPr sz="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그리스 신화에 나오는 뱀 이름</a:t>
            </a:r>
            <a:endParaRPr sz="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인기 있어서 좋아서 웃고 있죠?</a:t>
            </a:r>
            <a:endParaRPr/>
          </a:p>
        </p:txBody>
      </p:sp>
      <p:sp>
        <p:nvSpPr>
          <p:cNvPr id="122" name="Google Shape;122;g592596296c_0_3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92596296c_0_2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92596296c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592596296c_0_2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ba7d4c6d8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ba7d4c6d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6ba7d4c6d8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92596296c_0_2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92596296c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592596296c_0_2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92596296c_0_2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92596296c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g592596296c_0_2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 1">
  <p:cSld name="1_제목 슬라이드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0" name="Google Shape;30;p2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1_제목 슬라이드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4" name="Google Shape;34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" name="Google Shape;36;p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39" name="Google Shape;39;p4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 1">
  <p:cSld name="TITLE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 txBox="1"/>
          <p:nvPr>
            <p:ph type="ctrTitle"/>
          </p:nvPr>
        </p:nvSpPr>
        <p:spPr>
          <a:xfrm>
            <a:off x="1143000" y="1981438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  <a:defRPr sz="2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7"/>
          <p:cNvSpPr txBox="1"/>
          <p:nvPr>
            <p:ph idx="1" type="subTitle"/>
          </p:nvPr>
        </p:nvSpPr>
        <p:spPr>
          <a:xfrm>
            <a:off x="965199" y="25900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Hairline"/>
              <a:buNone/>
              <a:defRPr sz="1200">
                <a:solidFill>
                  <a:srgbClr val="595959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None/>
              <a:defRPr sz="15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anum Gothic"/>
              <a:buNone/>
              <a:defRPr sz="135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63" name="Google Shape;63;p7"/>
          <p:cNvSpPr/>
          <p:nvPr/>
        </p:nvSpPr>
        <p:spPr>
          <a:xfrm>
            <a:off x="142876" y="131655"/>
            <a:ext cx="4886400" cy="71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1_제목 슬라이드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66" name="Google Shape;66;p8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8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8" name="Google Shape;68;p8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 1">
  <p:cSld name="1_제목 슬라이드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9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9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9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76" name="Google Shape;76;p10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0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 1">
  <p:cSld name="TITLE_ONLY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theme" Target="../theme/theme3.xml"/><Relationship Id="rId5" Type="http://schemas.openxmlformats.org/officeDocument/2006/relationships/slideLayout" Target="../slideLayouts/slideLayout7.xml"/><Relationship Id="rId6" Type="http://schemas.openxmlformats.org/officeDocument/2006/relationships/slideLayout" Target="../slideLayouts/slideLayout8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anum Gothic"/>
              <a:buNone/>
              <a:defRPr b="1" i="0" sz="2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b="0"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b="0" i="0" sz="1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b="0"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7" name="Google Shape;17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Google Shape;1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21" name="Google Shape;21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1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None/>
              <a:defRPr b="1" i="0" sz="2200" u="none" cap="none" strike="noStrike"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i="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i="0" sz="1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46" name="Google Shape;46;p6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7" name="Google Shape;47;p6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</a:t>
            </a:r>
            <a:r>
              <a:rPr lang="ko-KR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r>
              <a:rPr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. All Right Reserved</a:t>
            </a:r>
            <a:endParaRPr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" name="Google Shape;48;p6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9" name="Google Shape;49;p6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50" name="Google Shape;50;p6"/>
          <p:cNvGrpSpPr/>
          <p:nvPr/>
        </p:nvGrpSpPr>
        <p:grpSpPr>
          <a:xfrm rot="10800000">
            <a:off x="-3" y="4882075"/>
            <a:ext cx="268851" cy="268852"/>
            <a:chOff x="8896050" y="0"/>
            <a:chExt cx="248109" cy="248110"/>
          </a:xfrm>
        </p:grpSpPr>
        <p:sp>
          <p:nvSpPr>
            <p:cNvPr id="51" name="Google Shape;51;p6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" name="Google Shape;53;p6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" name="Google Shape;54;p6"/>
          <p:cNvGrpSpPr/>
          <p:nvPr/>
        </p:nvGrpSpPr>
        <p:grpSpPr>
          <a:xfrm>
            <a:off x="8875197" y="0"/>
            <a:ext cx="268851" cy="268852"/>
            <a:chOff x="8896050" y="0"/>
            <a:chExt cx="248109" cy="248110"/>
          </a:xfrm>
        </p:grpSpPr>
        <p:sp>
          <p:nvSpPr>
            <p:cNvPr id="55" name="Google Shape;55;p6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7" name="Google Shape;57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6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6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Zen_of_Python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www.python.org/" TargetMode="External"/><Relationship Id="rId4" Type="http://schemas.openxmlformats.org/officeDocument/2006/relationships/image" Target="../media/image11.png"/><Relationship Id="rId5" Type="http://schemas.openxmlformats.org/officeDocument/2006/relationships/hyperlink" Target="https://www.anaconda.com/" TargetMode="External"/><Relationship Id="rId6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www.python.org/" TargetMode="External"/><Relationship Id="rId4" Type="http://schemas.openxmlformats.org/officeDocument/2006/relationships/image" Target="../media/image11.png"/><Relationship Id="rId5" Type="http://schemas.openxmlformats.org/officeDocument/2006/relationships/hyperlink" Target="https://www.anaconda.com/" TargetMode="External"/><Relationship Id="rId6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hyperlink" Target="https://www.anaconda.com/distribution/" TargetMode="External"/><Relationship Id="rId5" Type="http://schemas.openxmlformats.org/officeDocument/2006/relationships/hyperlink" Target="https://repo.anaconda.com/archive/Anaconda3-2019.03-MacOSX-x86_64.pkg" TargetMode="External"/><Relationship Id="rId6" Type="http://schemas.openxmlformats.org/officeDocument/2006/relationships/hyperlink" Target="https://repo.anaconda.com/archive/Anaconda3-2019.03-Windows-x86_64.exe" TargetMode="External"/><Relationship Id="rId7" Type="http://schemas.openxmlformats.org/officeDocument/2006/relationships/hyperlink" Target="https://repo.anaconda.com/archive/Anaconda3-2019.03-Windows-x86.exe" TargetMode="External"/><Relationship Id="rId8" Type="http://schemas.openxmlformats.org/officeDocument/2006/relationships/hyperlink" Target="https://repo.anaconda.com/archive/Anaconda3-2019.03-Linux-x86_64.sh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hyperlink" Target="https://jupyter.org" TargetMode="External"/><Relationship Id="rId5" Type="http://schemas.openxmlformats.org/officeDocument/2006/relationships/hyperlink" Target="https://pip.pypa.i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hyperlink" Target="https://docs.anaconda.com/anaconda/navigator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/>
          <p:nvPr/>
        </p:nvSpPr>
        <p:spPr>
          <a:xfrm>
            <a:off x="2927100" y="1259350"/>
            <a:ext cx="32898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latin typeface="Nanum Gothic"/>
                <a:ea typeface="Nanum Gothic"/>
                <a:cs typeface="Nanum Gothic"/>
                <a:sym typeface="Nanum Gothic"/>
              </a:rPr>
              <a:t>신윤수</a:t>
            </a:r>
            <a:endParaRPr b="1" sz="3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0" name="Google Shape;90;p13"/>
          <p:cNvSpPr txBox="1"/>
          <p:nvPr/>
        </p:nvSpPr>
        <p:spPr>
          <a:xfrm>
            <a:off x="2927100" y="3134300"/>
            <a:ext cx="32898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latin typeface="Nanum Gothic"/>
                <a:ea typeface="Nanum Gothic"/>
                <a:cs typeface="Nanum Gothic"/>
                <a:sym typeface="Nanum Gothic"/>
              </a:rPr>
              <a:t>010-8678-6073</a:t>
            </a:r>
            <a:endParaRPr b="1" sz="3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2759850" y="1974025"/>
            <a:ext cx="3624300" cy="6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200">
                <a:latin typeface="Nanum Gothic"/>
                <a:ea typeface="Nanum Gothic"/>
                <a:cs typeface="Nanum Gothic"/>
                <a:sym typeface="Nanum Gothic"/>
              </a:rPr>
              <a:t>ys@betweak.com</a:t>
            </a:r>
            <a:endParaRPr b="1" sz="3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idx="4294967295"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파이썬의 특징</a:t>
            </a:r>
            <a:endParaRPr/>
          </a:p>
        </p:txBody>
      </p:sp>
      <p:sp>
        <p:nvSpPr>
          <p:cNvPr id="177" name="Google Shape;177;p2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78" name="Google Shape;178;p22"/>
          <p:cNvSpPr txBox="1"/>
          <p:nvPr/>
        </p:nvSpPr>
        <p:spPr>
          <a:xfrm>
            <a:off x="203250" y="1793800"/>
            <a:ext cx="87375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(절차, 객체지향, 함수형)</a:t>
            </a:r>
            <a:endParaRPr b="1" sz="36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125" y="1135400"/>
            <a:ext cx="91440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36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다양한 프로그래밍 패러다임 지원 </a:t>
            </a:r>
            <a:endParaRPr b="1" sz="36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idx="4294967295"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파이썬의 철학</a:t>
            </a:r>
            <a:endParaRPr/>
          </a:p>
        </p:txBody>
      </p:sp>
      <p:sp>
        <p:nvSpPr>
          <p:cNvPr id="186" name="Google Shape;186;p2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87" name="Google Shape;187;p23"/>
          <p:cNvSpPr txBox="1"/>
          <p:nvPr/>
        </p:nvSpPr>
        <p:spPr>
          <a:xfrm>
            <a:off x="5915400" y="4265925"/>
            <a:ext cx="3000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100">
                <a:solidFill>
                  <a:srgbClr val="222222"/>
                </a:solidFill>
                <a:highlight>
                  <a:srgbClr val="FFFFFF"/>
                </a:highlight>
              </a:rPr>
              <a:t>The </a:t>
            </a:r>
            <a:r>
              <a:rPr i="1" lang="ko-KR" sz="1100" u="sng">
                <a:solidFill>
                  <a:srgbClr val="0B0080"/>
                </a:solidFill>
                <a:highlight>
                  <a:srgbClr val="FFFFFF"/>
                </a:highlight>
                <a:hlinkClick r:id="rId3"/>
              </a:rPr>
              <a:t>Zen of Python</a:t>
            </a:r>
            <a:r>
              <a:rPr lang="ko-KR" sz="1100">
                <a:solidFill>
                  <a:srgbClr val="222222"/>
                </a:solidFill>
                <a:highlight>
                  <a:srgbClr val="FFFFFF"/>
                </a:highlight>
              </a:rPr>
              <a:t> (</a:t>
            </a:r>
            <a:r>
              <a:rPr i="1" lang="ko-KR" sz="1100">
                <a:solidFill>
                  <a:srgbClr val="222222"/>
                </a:solidFill>
                <a:highlight>
                  <a:srgbClr val="FFFFFF"/>
                </a:highlight>
              </a:rPr>
              <a:t>PEP 20</a:t>
            </a:r>
            <a:r>
              <a:rPr lang="ko-KR" sz="1100">
                <a:solidFill>
                  <a:srgbClr val="222222"/>
                </a:solidFill>
                <a:highlight>
                  <a:srgbClr val="FFFFFF"/>
                </a:highlight>
              </a:rPr>
              <a:t>),</a:t>
            </a:r>
            <a:endParaRPr/>
          </a:p>
        </p:txBody>
      </p:sp>
      <p:sp>
        <p:nvSpPr>
          <p:cNvPr id="188" name="Google Shape;188;p23"/>
          <p:cNvSpPr txBox="1"/>
          <p:nvPr/>
        </p:nvSpPr>
        <p:spPr>
          <a:xfrm>
            <a:off x="228600" y="976125"/>
            <a:ext cx="21780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Beautiful is better than ugly.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Explicit is better than implicit.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Simple is better than complex.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Complex is better than complicated.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Flat is better than nested.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Sparse is better than dense.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Readability counts.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Special cases aren't special enough to break the rules. Although practicality beats purity.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Errors should never pass silently. Unless explicitly silenced.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189" name="Google Shape;189;p23"/>
          <p:cNvSpPr txBox="1"/>
          <p:nvPr/>
        </p:nvSpPr>
        <p:spPr>
          <a:xfrm>
            <a:off x="2394000" y="976125"/>
            <a:ext cx="2178000" cy="3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In the face of ambiguity, refuse the temptation to guess. There should be one—and preferably only one—obvious way to do it. Although that way may not be obvious at first </a:t>
            </a:r>
            <a:r>
              <a:rPr b="1" lang="ko-KR" sz="1000">
                <a:solidFill>
                  <a:srgbClr val="222222"/>
                </a:solidFill>
                <a:highlight>
                  <a:srgbClr val="FFFFFF"/>
                </a:highlight>
              </a:rPr>
              <a:t>unless you're</a:t>
            </a: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b="1" lang="ko-KR" sz="1000">
                <a:solidFill>
                  <a:srgbClr val="222222"/>
                </a:solidFill>
                <a:highlight>
                  <a:srgbClr val="FFFFFF"/>
                </a:highlight>
              </a:rPr>
              <a:t>Dutch</a:t>
            </a: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Now is better than never. Although never is often better than </a:t>
            </a:r>
            <a:r>
              <a:rPr i="1" lang="ko-KR" sz="1000">
                <a:solidFill>
                  <a:srgbClr val="222222"/>
                </a:solidFill>
                <a:highlight>
                  <a:srgbClr val="FFFFFF"/>
                </a:highlight>
              </a:rPr>
              <a:t>right</a:t>
            </a: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 now.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If the implementation is hard to explain, it's a bad idea.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If the implementation is easy to explain, it may be a good idea.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22222"/>
                </a:solidFill>
                <a:highlight>
                  <a:srgbClr val="FFFFFF"/>
                </a:highlight>
              </a:rPr>
              <a:t>Namespaces are one honking great idea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4572000" y="976125"/>
            <a:ext cx="2178000" cy="354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아름다움이 추한 것보다 낫다.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명확함이 함축된 것보다 낫다.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단순함이 복잡한 것보다 낫다.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복잡함이 난해한 것보다 낫다.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단조로움이 중접된 것보다 낫다.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여유로움이 밀집된 것보다 낫다.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가독성은 중요하다.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비록 실용성이 이상을 능가한다 하더라도, 규칙을 깨야할 정도로 특별한 경우란 없다.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알고도 침묵하지 않는 한, 에러는 결코 조용히 지나가지 않는다.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" name="Google Shape;191;p23"/>
          <p:cNvSpPr txBox="1"/>
          <p:nvPr/>
        </p:nvSpPr>
        <p:spPr>
          <a:xfrm>
            <a:off x="6737400" y="976125"/>
            <a:ext cx="2178000" cy="3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모호함을 마주하고 추측하려는 유혹을 거절하라. 문제를 해결할 하나의 - 바람직하고 유일한 - 명백한 방법이 있을 것이다. 만약 Dutch가 아니라 처음에는 명백해 보이지 않을 수도 있겠지만.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rgbClr val="222222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당장하는 것 보단 전혀 하지 않는 것이 나을지라도 지금 하는 것이 전혀 안하는 것보단 낫다.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설명하기 어려운 구현이라면 좋은 아이디어가 아니다.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쉽게 설명할 수 있는 구현이라면 좋은 아이디어일 수 있다. 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네임스페이스는 정말 대단한 아이디어다. -- 자주 사용하자!</a:t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050">
              <a:solidFill>
                <a:srgbClr val="222222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/>
          <p:nvPr>
            <p:ph idx="4294967295"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 왜 사용하나요?</a:t>
            </a:r>
            <a:endParaRPr/>
          </a:p>
        </p:txBody>
      </p:sp>
      <p:sp>
        <p:nvSpPr>
          <p:cNvPr id="198" name="Google Shape;198;p2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99" name="Google Shape;199;p24"/>
          <p:cNvSpPr txBox="1"/>
          <p:nvPr/>
        </p:nvSpPr>
        <p:spPr>
          <a:xfrm>
            <a:off x="203250" y="1793800"/>
            <a:ext cx="87375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"Life is too short, You need python."</a:t>
            </a:r>
            <a:endParaRPr b="1" sz="36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파이썬의 빠른 개발을 찬양하며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sp>
        <p:nvSpPr>
          <p:cNvPr id="206" name="Google Shape;206;p25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소개</a:t>
            </a:r>
            <a:endParaRPr/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113" y="1485075"/>
            <a:ext cx="200977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sp>
        <p:nvSpPr>
          <p:cNvPr id="214" name="Google Shape;214;p26"/>
          <p:cNvSpPr txBox="1"/>
          <p:nvPr/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파이썬 설치를 위한 2가지 방법</a:t>
            </a:r>
            <a:endParaRPr b="1" sz="2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5" name="Google Shape;215;p26"/>
          <p:cNvSpPr txBox="1"/>
          <p:nvPr/>
        </p:nvSpPr>
        <p:spPr>
          <a:xfrm>
            <a:off x="253625" y="1151975"/>
            <a:ext cx="4246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</a:rPr>
              <a:t>Python 공식 홈페이지(</a:t>
            </a:r>
            <a:r>
              <a:rPr lang="ko-KR" u="sng">
                <a:solidFill>
                  <a:schemeClr val="hlink"/>
                </a:solidFill>
                <a:hlinkClick r:id="rId3"/>
              </a:rPr>
              <a:t>https://www.python.org/</a:t>
            </a:r>
            <a:r>
              <a:rPr b="1" lang="ko-KR" sz="1300">
                <a:solidFill>
                  <a:schemeClr val="dk1"/>
                </a:solidFill>
              </a:rPr>
              <a:t>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16" name="Google Shape;21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250" y="1569350"/>
            <a:ext cx="3805526" cy="298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6"/>
          <p:cNvSpPr txBox="1"/>
          <p:nvPr/>
        </p:nvSpPr>
        <p:spPr>
          <a:xfrm>
            <a:off x="4683750" y="1151975"/>
            <a:ext cx="4246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</a:rPr>
              <a:t>Anaconda 설치(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https://www.anaconda.com/</a:t>
            </a:r>
            <a:r>
              <a:rPr lang="ko-KR" sz="1300">
                <a:solidFill>
                  <a:schemeClr val="dk1"/>
                </a:solidFill>
              </a:rPr>
              <a:t>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18" name="Google Shape;21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3200" y="1569350"/>
            <a:ext cx="4212198" cy="267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sp>
        <p:nvSpPr>
          <p:cNvPr id="225" name="Google Shape;225;p27"/>
          <p:cNvSpPr txBox="1"/>
          <p:nvPr/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파이썬 설치를 위한 2가지 방법</a:t>
            </a:r>
            <a:endParaRPr b="1" sz="2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6" name="Google Shape;226;p27"/>
          <p:cNvSpPr txBox="1"/>
          <p:nvPr/>
        </p:nvSpPr>
        <p:spPr>
          <a:xfrm>
            <a:off x="253625" y="1151975"/>
            <a:ext cx="4246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</a:rPr>
              <a:t>Python 공식 홈페이지(</a:t>
            </a:r>
            <a:r>
              <a:rPr lang="ko-KR" u="sng">
                <a:solidFill>
                  <a:schemeClr val="hlink"/>
                </a:solidFill>
                <a:hlinkClick r:id="rId3"/>
              </a:rPr>
              <a:t>https://www.python.org/</a:t>
            </a:r>
            <a:r>
              <a:rPr b="1" lang="ko-KR" sz="1300">
                <a:solidFill>
                  <a:schemeClr val="dk1"/>
                </a:solidFill>
              </a:rPr>
              <a:t>)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27" name="Google Shape;22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250" y="1569350"/>
            <a:ext cx="3805526" cy="298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7"/>
          <p:cNvSpPr txBox="1"/>
          <p:nvPr/>
        </p:nvSpPr>
        <p:spPr>
          <a:xfrm>
            <a:off x="4683750" y="1151975"/>
            <a:ext cx="42468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</a:rPr>
              <a:t>Anaconda 설치(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https://www.anaconda.com/</a:t>
            </a:r>
            <a:r>
              <a:rPr lang="ko-KR" sz="1300">
                <a:solidFill>
                  <a:schemeClr val="dk1"/>
                </a:solidFill>
              </a:rPr>
              <a:t>)</a:t>
            </a:r>
            <a:endParaRPr sz="1300">
              <a:solidFill>
                <a:schemeClr val="dk1"/>
              </a:solidFill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3200" y="1569350"/>
            <a:ext cx="4212198" cy="26707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7"/>
          <p:cNvSpPr/>
          <p:nvPr/>
        </p:nvSpPr>
        <p:spPr>
          <a:xfrm>
            <a:off x="4597100" y="1187525"/>
            <a:ext cx="4451400" cy="34989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sp>
        <p:nvSpPr>
          <p:cNvPr id="237" name="Google Shape;237;p28"/>
          <p:cNvSpPr txBox="1"/>
          <p:nvPr/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아나콘다?</a:t>
            </a:r>
            <a:endParaRPr b="1" sz="2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8" name="Google Shape;238;p28"/>
          <p:cNvSpPr txBox="1"/>
          <p:nvPr/>
        </p:nvSpPr>
        <p:spPr>
          <a:xfrm>
            <a:off x="259775" y="1197900"/>
            <a:ext cx="7886700" cy="22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AutoNum type="arabicPeriod"/>
            </a:pPr>
            <a: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과학계산을 위한 패키지 포함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AutoNum type="arabicPeriod"/>
            </a:pPr>
            <a: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가상환경 제공</a:t>
            </a:r>
            <a:b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(파이썬 다양한버전, 다양한 라이브러리 테스트)</a:t>
            </a:r>
            <a:endParaRPr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39" name="Google Shape;2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175" y="1601576"/>
            <a:ext cx="2174144" cy="96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8"/>
          <p:cNvSpPr txBox="1"/>
          <p:nvPr/>
        </p:nvSpPr>
        <p:spPr>
          <a:xfrm>
            <a:off x="4668600" y="1151975"/>
            <a:ext cx="4246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다운로드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4"/>
              </a:rPr>
              <a:t>https://www.anaconda.com/distribution/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MAC: </a:t>
            </a:r>
            <a:r>
              <a:rPr lang="ko-KR" sz="1100" u="sng">
                <a:solidFill>
                  <a:schemeClr val="hlink"/>
                </a:solidFill>
                <a:hlinkClick r:id="rId5"/>
              </a:rPr>
              <a:t>https://repo.anaconda.com/archive/Anaconda3-2019.03-MacOSX-x86_64.pkg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Windows(64bit):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6"/>
              </a:rPr>
              <a:t>https://repo.anaconda.com/archive/Anaconda3-2019.03-Windows-x86_64.exe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Windows(32bit):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7"/>
              </a:rPr>
              <a:t>https://repo.anaconda.com/archive/Anaconda3-2019.03-Windows-x86.exe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Linux: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8"/>
              </a:rPr>
              <a:t>https://repo.anaconda.com/archive/Anaconda3-2019.03-Linux-x86_64.sh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출처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https://www.anaconda.com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sp>
        <p:nvSpPr>
          <p:cNvPr id="247" name="Google Shape;247;p29"/>
          <p:cNvSpPr txBox="1"/>
          <p:nvPr/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Windows 주의사항</a:t>
            </a:r>
            <a:endParaRPr b="1" sz="2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48" name="Google Shape;2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300" y="1341400"/>
            <a:ext cx="3965999" cy="312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26250"/>
            <a:ext cx="4370175" cy="249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 txBox="1"/>
          <p:nvPr/>
        </p:nvSpPr>
        <p:spPr>
          <a:xfrm>
            <a:off x="4572000" y="3817250"/>
            <a:ext cx="3000000" cy="4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해당하는 운영체제에 맞도록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32비트는 32비트를 설치, 64비트는 64비트로 설치</a:t>
            </a:r>
            <a:endParaRPr b="1"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sp>
        <p:nvSpPr>
          <p:cNvPr id="257" name="Google Shape;257;p30"/>
          <p:cNvSpPr txBox="1"/>
          <p:nvPr/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아나콘다 설치</a:t>
            </a:r>
            <a:endParaRPr b="1" sz="2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58" name="Google Shape;25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0" y="1021750"/>
            <a:ext cx="2290070" cy="1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325" y="2878225"/>
            <a:ext cx="2279500" cy="177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86675" y="1021750"/>
            <a:ext cx="2290044" cy="177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30325" y="1024063"/>
            <a:ext cx="2290051" cy="1773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53575" y="2878225"/>
            <a:ext cx="2279500" cy="1770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91950" y="2876438"/>
            <a:ext cx="2279512" cy="1773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0"/>
          <p:cNvSpPr/>
          <p:nvPr/>
        </p:nvSpPr>
        <p:spPr>
          <a:xfrm>
            <a:off x="5856800" y="1906975"/>
            <a:ext cx="1053000" cy="165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/>
          <p:nvPr/>
        </p:nvSpPr>
        <p:spPr>
          <a:xfrm>
            <a:off x="3673600" y="3391988"/>
            <a:ext cx="1744800" cy="80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1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아나콘다 설치완료</a:t>
            </a:r>
            <a:endParaRPr/>
          </a:p>
        </p:txBody>
      </p:sp>
      <p:sp>
        <p:nvSpPr>
          <p:cNvPr id="272" name="Google Shape;272;p3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pic>
        <p:nvPicPr>
          <p:cNvPr id="273" name="Google Shape;27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500" y="1245300"/>
            <a:ext cx="2472725" cy="191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2975" y="1243375"/>
            <a:ext cx="2472724" cy="192157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1"/>
          <p:cNvSpPr/>
          <p:nvPr/>
        </p:nvSpPr>
        <p:spPr>
          <a:xfrm>
            <a:off x="3600825" y="2917342"/>
            <a:ext cx="509100" cy="271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1"/>
          <p:cNvSpPr txBox="1"/>
          <p:nvPr>
            <p:ph idx="4294967295" type="body"/>
          </p:nvPr>
        </p:nvSpPr>
        <p:spPr>
          <a:xfrm>
            <a:off x="934250" y="3609550"/>
            <a:ext cx="7886700" cy="54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IDE (</a:t>
            </a:r>
            <a:r>
              <a:rPr lang="ko-KR">
                <a:latin typeface="Arial"/>
                <a:ea typeface="Arial"/>
                <a:cs typeface="Arial"/>
                <a:sym typeface="Arial"/>
              </a:rPr>
              <a:t>Integrated Development Environment)</a:t>
            </a:r>
            <a:r>
              <a:rPr lang="ko-KR"/>
              <a:t> : 효율적은 소프트웨어 개발을 위한 통합개발환경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파이</a:t>
            </a:r>
            <a:r>
              <a:rPr lang="ko-KR"/>
              <a:t>썬 소개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아나콘다 설치완료</a:t>
            </a:r>
            <a:endParaRPr/>
          </a:p>
        </p:txBody>
      </p:sp>
      <p:sp>
        <p:nvSpPr>
          <p:cNvPr id="283" name="Google Shape;283;p3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5525" y="996275"/>
            <a:ext cx="3171176" cy="18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25525" y="2869825"/>
            <a:ext cx="3171176" cy="1846141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2"/>
          <p:cNvSpPr txBox="1"/>
          <p:nvPr>
            <p:ph idx="4294967295" type="body"/>
          </p:nvPr>
        </p:nvSpPr>
        <p:spPr>
          <a:xfrm>
            <a:off x="6475650" y="870838"/>
            <a:ext cx="2277300" cy="1501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설치완료 테스트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python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</a:rPr>
              <a:t>&gt;&gt;&gt;</a:t>
            </a:r>
            <a:r>
              <a:rPr b="1" lang="ko-KR"/>
              <a:t> print(‘hello world’)</a:t>
            </a:r>
            <a:endParaRPr b="1"/>
          </a:p>
        </p:txBody>
      </p:sp>
      <p:pic>
        <p:nvPicPr>
          <p:cNvPr id="287" name="Google Shape;287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200" y="1007413"/>
            <a:ext cx="2069450" cy="177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3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Spyder 실행해보기</a:t>
            </a:r>
            <a:endParaRPr/>
          </a:p>
        </p:txBody>
      </p:sp>
      <p:sp>
        <p:nvSpPr>
          <p:cNvPr id="294" name="Google Shape;294;p3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 설치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5" name="Google Shape;29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9675" y="997475"/>
            <a:ext cx="5459574" cy="3606324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3"/>
          <p:cNvSpPr/>
          <p:nvPr/>
        </p:nvSpPr>
        <p:spPr>
          <a:xfrm>
            <a:off x="1824475" y="1766275"/>
            <a:ext cx="1164600" cy="22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3"/>
          <p:cNvSpPr/>
          <p:nvPr/>
        </p:nvSpPr>
        <p:spPr>
          <a:xfrm>
            <a:off x="2596000" y="1137450"/>
            <a:ext cx="320100" cy="228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3"/>
          <p:cNvSpPr/>
          <p:nvPr/>
        </p:nvSpPr>
        <p:spPr>
          <a:xfrm>
            <a:off x="4873725" y="2596000"/>
            <a:ext cx="2647500" cy="727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9" name="Google Shape;299;p33"/>
          <p:cNvCxnSpPr/>
          <p:nvPr/>
        </p:nvCxnSpPr>
        <p:spPr>
          <a:xfrm flipH="1" rot="10800000">
            <a:off x="2363100" y="1441050"/>
            <a:ext cx="169800" cy="213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33"/>
          <p:cNvCxnSpPr/>
          <p:nvPr/>
        </p:nvCxnSpPr>
        <p:spPr>
          <a:xfrm>
            <a:off x="3039550" y="1273300"/>
            <a:ext cx="1706100" cy="1672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4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아나콘다 가상환경 만들기</a:t>
            </a:r>
            <a:endParaRPr/>
          </a:p>
        </p:txBody>
      </p:sp>
      <p:sp>
        <p:nvSpPr>
          <p:cNvPr id="307" name="Google Shape;307;p3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 설치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4"/>
          <p:cNvSpPr txBox="1"/>
          <p:nvPr>
            <p:ph idx="4294967295" type="body"/>
          </p:nvPr>
        </p:nvSpPr>
        <p:spPr>
          <a:xfrm>
            <a:off x="356750" y="1018375"/>
            <a:ext cx="78867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conda create -n study python=3.6</a:t>
            </a:r>
            <a:endParaRPr/>
          </a:p>
        </p:txBody>
      </p:sp>
      <p:sp>
        <p:nvSpPr>
          <p:cNvPr id="309" name="Google Shape;309;p34"/>
          <p:cNvSpPr txBox="1"/>
          <p:nvPr>
            <p:ph idx="4294967295" type="body"/>
          </p:nvPr>
        </p:nvSpPr>
        <p:spPr>
          <a:xfrm>
            <a:off x="1552400" y="1322000"/>
            <a:ext cx="8397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800"/>
              <a:t>가상환경이름</a:t>
            </a:r>
            <a:endParaRPr sz="800"/>
          </a:p>
        </p:txBody>
      </p:sp>
      <p:sp>
        <p:nvSpPr>
          <p:cNvPr id="310" name="Google Shape;310;p34"/>
          <p:cNvSpPr txBox="1"/>
          <p:nvPr>
            <p:ph idx="4294967295" type="body"/>
          </p:nvPr>
        </p:nvSpPr>
        <p:spPr>
          <a:xfrm>
            <a:off x="2502250" y="1322000"/>
            <a:ext cx="8397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800"/>
              <a:t>파이썬버전</a:t>
            </a:r>
            <a:endParaRPr sz="800"/>
          </a:p>
        </p:txBody>
      </p:sp>
      <p:cxnSp>
        <p:nvCxnSpPr>
          <p:cNvPr id="311" name="Google Shape;311;p34"/>
          <p:cNvCxnSpPr/>
          <p:nvPr/>
        </p:nvCxnSpPr>
        <p:spPr>
          <a:xfrm>
            <a:off x="1552400" y="1426000"/>
            <a:ext cx="708900" cy="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34"/>
          <p:cNvCxnSpPr/>
          <p:nvPr/>
        </p:nvCxnSpPr>
        <p:spPr>
          <a:xfrm>
            <a:off x="2300025" y="1426600"/>
            <a:ext cx="1041900" cy="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3" name="Google Shape;31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250" y="1163625"/>
            <a:ext cx="4022399" cy="22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4"/>
          <p:cNvSpPr txBox="1"/>
          <p:nvPr>
            <p:ph idx="4294967295" type="body"/>
          </p:nvPr>
        </p:nvSpPr>
        <p:spPr>
          <a:xfrm>
            <a:off x="356750" y="3689125"/>
            <a:ext cx="20355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conda info --envs</a:t>
            </a:r>
            <a:endParaRPr/>
          </a:p>
        </p:txBody>
      </p:sp>
      <p:pic>
        <p:nvPicPr>
          <p:cNvPr id="315" name="Google Shape;3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8250" y="3809000"/>
            <a:ext cx="4251652" cy="654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/>
          <p:nvPr>
            <p:ph idx="4294967295" type="body"/>
          </p:nvPr>
        </p:nvSpPr>
        <p:spPr>
          <a:xfrm>
            <a:off x="356750" y="926075"/>
            <a:ext cx="8397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800"/>
              <a:t>가상환경생성</a:t>
            </a:r>
            <a:endParaRPr sz="800"/>
          </a:p>
        </p:txBody>
      </p:sp>
      <p:sp>
        <p:nvSpPr>
          <p:cNvPr id="317" name="Google Shape;317;p34"/>
          <p:cNvSpPr txBox="1"/>
          <p:nvPr>
            <p:ph idx="4294967295" type="body"/>
          </p:nvPr>
        </p:nvSpPr>
        <p:spPr>
          <a:xfrm>
            <a:off x="356750" y="3552500"/>
            <a:ext cx="10419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800"/>
              <a:t>가상환경 리스트</a:t>
            </a:r>
            <a:endParaRPr sz="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아나콘다 가상환경 만들기</a:t>
            </a:r>
            <a:endParaRPr/>
          </a:p>
        </p:txBody>
      </p:sp>
      <p:sp>
        <p:nvSpPr>
          <p:cNvPr id="324" name="Google Shape;324;p3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 설치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5"/>
          <p:cNvSpPr txBox="1"/>
          <p:nvPr>
            <p:ph idx="4294967295" type="body"/>
          </p:nvPr>
        </p:nvSpPr>
        <p:spPr>
          <a:xfrm>
            <a:off x="725525" y="1960250"/>
            <a:ext cx="78867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activate study</a:t>
            </a:r>
            <a:endParaRPr/>
          </a:p>
        </p:txBody>
      </p:sp>
      <p:sp>
        <p:nvSpPr>
          <p:cNvPr id="326" name="Google Shape;326;p35"/>
          <p:cNvSpPr txBox="1"/>
          <p:nvPr>
            <p:ph idx="4294967295" type="body"/>
          </p:nvPr>
        </p:nvSpPr>
        <p:spPr>
          <a:xfrm>
            <a:off x="4820950" y="1895075"/>
            <a:ext cx="1550100" cy="45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deactivate study</a:t>
            </a:r>
            <a:endParaRPr/>
          </a:p>
        </p:txBody>
      </p:sp>
      <p:sp>
        <p:nvSpPr>
          <p:cNvPr id="327" name="Google Shape;327;p35"/>
          <p:cNvSpPr txBox="1"/>
          <p:nvPr>
            <p:ph idx="4294967295" type="body"/>
          </p:nvPr>
        </p:nvSpPr>
        <p:spPr>
          <a:xfrm>
            <a:off x="725525" y="1853250"/>
            <a:ext cx="10419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800"/>
              <a:t>가상환경 활성화</a:t>
            </a:r>
            <a:endParaRPr sz="800"/>
          </a:p>
        </p:txBody>
      </p:sp>
      <p:sp>
        <p:nvSpPr>
          <p:cNvPr id="328" name="Google Shape;328;p35"/>
          <p:cNvSpPr txBox="1"/>
          <p:nvPr>
            <p:ph idx="4294967295" type="body"/>
          </p:nvPr>
        </p:nvSpPr>
        <p:spPr>
          <a:xfrm>
            <a:off x="4845200" y="1792525"/>
            <a:ext cx="1041900" cy="332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800"/>
              <a:t>가상환경 비활성화</a:t>
            </a:r>
            <a:endParaRPr sz="800"/>
          </a:p>
        </p:txBody>
      </p:sp>
      <p:pic>
        <p:nvPicPr>
          <p:cNvPr id="329" name="Google Shape;3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3025" y="2395225"/>
            <a:ext cx="3530675" cy="730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325" y="2412050"/>
            <a:ext cx="3530675" cy="6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주피터 노트북 설치</a:t>
            </a:r>
            <a:endParaRPr/>
          </a:p>
        </p:txBody>
      </p:sp>
      <p:sp>
        <p:nvSpPr>
          <p:cNvPr id="337" name="Google Shape;337;p3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 설치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6"/>
          <p:cNvSpPr txBox="1"/>
          <p:nvPr>
            <p:ph idx="4294967295" type="body"/>
          </p:nvPr>
        </p:nvSpPr>
        <p:spPr>
          <a:xfrm>
            <a:off x="530550" y="1106975"/>
            <a:ext cx="2108100" cy="49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pip install jupyter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9" name="Google Shape;3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325" y="1604675"/>
            <a:ext cx="3537325" cy="2262651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6"/>
          <p:cNvSpPr txBox="1"/>
          <p:nvPr>
            <p:ph idx="4294967295" type="body"/>
          </p:nvPr>
        </p:nvSpPr>
        <p:spPr>
          <a:xfrm>
            <a:off x="4377225" y="1448725"/>
            <a:ext cx="4365300" cy="944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pip (Python Package Index)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파이썬의 여러 모듈, 라이브러리를 쉽게 설치 할 수 있도록 도와주는 라이브러리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6"/>
          <p:cNvSpPr txBox="1"/>
          <p:nvPr/>
        </p:nvSpPr>
        <p:spPr>
          <a:xfrm>
            <a:off x="6631700" y="3943529"/>
            <a:ext cx="2349300" cy="7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참고사이트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uFill>
                  <a:noFill/>
                </a:uFill>
                <a:hlinkClick r:id="rId4"/>
              </a:rPr>
              <a:t>https://jupyter.org</a:t>
            </a:r>
            <a:r>
              <a:rPr lang="ko-KR" sz="1000"/>
              <a:t> - 주피터노트북 실행</a:t>
            </a:r>
            <a:endParaRPr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uFill>
                  <a:noFill/>
                </a:uFill>
                <a:hlinkClick r:id="rId5"/>
              </a:rPr>
              <a:t>https://pip.pypa.io</a:t>
            </a:r>
            <a:r>
              <a:rPr lang="ko-KR" sz="1000"/>
              <a:t> - pip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주피터 노트북 실행</a:t>
            </a:r>
            <a:endParaRPr/>
          </a:p>
        </p:txBody>
      </p:sp>
      <p:sp>
        <p:nvSpPr>
          <p:cNvPr id="348" name="Google Shape;348;p3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설치</a:t>
            </a:r>
            <a:endParaRPr/>
          </a:p>
        </p:txBody>
      </p:sp>
      <p:sp>
        <p:nvSpPr>
          <p:cNvPr id="349" name="Google Shape;349;p37"/>
          <p:cNvSpPr txBox="1"/>
          <p:nvPr>
            <p:ph idx="4294967295" type="body"/>
          </p:nvPr>
        </p:nvSpPr>
        <p:spPr>
          <a:xfrm>
            <a:off x="976800" y="1024550"/>
            <a:ext cx="4365300" cy="443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jupyter notebook</a:t>
            </a:r>
            <a:endParaRPr/>
          </a:p>
        </p:txBody>
      </p:sp>
      <p:pic>
        <p:nvPicPr>
          <p:cNvPr id="350" name="Google Shape;3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875" y="1561050"/>
            <a:ext cx="3409250" cy="21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2650" y="1561050"/>
            <a:ext cx="3887850" cy="29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Conda Navigator</a:t>
            </a:r>
            <a:endParaRPr/>
          </a:p>
        </p:txBody>
      </p:sp>
      <p:sp>
        <p:nvSpPr>
          <p:cNvPr id="358" name="Google Shape;358;p3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 설치</a:t>
            </a:r>
            <a:endParaRPr/>
          </a:p>
        </p:txBody>
      </p:sp>
      <p:pic>
        <p:nvPicPr>
          <p:cNvPr id="359" name="Google Shape;3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224" y="1016850"/>
            <a:ext cx="5860447" cy="352742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38"/>
          <p:cNvSpPr txBox="1"/>
          <p:nvPr/>
        </p:nvSpPr>
        <p:spPr>
          <a:xfrm>
            <a:off x="6178275" y="3834175"/>
            <a:ext cx="2737200" cy="7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>
                <a:solidFill>
                  <a:schemeClr val="dk1"/>
                </a:solidFill>
              </a:rPr>
              <a:t>이미지 출처:</a:t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4"/>
              </a:rPr>
              <a:t>https://docs.anaconda.com/anaconda/navigator/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 txBox="1"/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주피터 노트북 실행</a:t>
            </a:r>
            <a:endParaRPr/>
          </a:p>
        </p:txBody>
      </p:sp>
      <p:sp>
        <p:nvSpPr>
          <p:cNvPr id="367" name="Google Shape;367;p3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 설치</a:t>
            </a:r>
            <a:endParaRPr/>
          </a:p>
        </p:txBody>
      </p:sp>
      <p:pic>
        <p:nvPicPr>
          <p:cNvPr id="368" name="Google Shape;36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325" y="1071375"/>
            <a:ext cx="3478575" cy="33023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000"/>
              <a:t>소스코드</a:t>
            </a:r>
            <a:endParaRPr b="1" sz="1000"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02-1 주피터노트북 실행.ipynb </a:t>
            </a:r>
            <a:endParaRPr sz="1000"/>
          </a:p>
        </p:txBody>
      </p:sp>
      <p:sp>
        <p:nvSpPr>
          <p:cNvPr id="370" name="Google Shape;370;p39"/>
          <p:cNvSpPr txBox="1"/>
          <p:nvPr>
            <p:ph idx="4294967295" type="body"/>
          </p:nvPr>
        </p:nvSpPr>
        <p:spPr>
          <a:xfrm>
            <a:off x="4593250" y="959875"/>
            <a:ext cx="4428600" cy="3233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기본 단축키</a:t>
            </a:r>
            <a:endParaRPr b="1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Shift + Enter - 수행 후 아래셀 이동 (없으면생성)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Alt + Enter - 수행 후 새로운셀 추가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Ctrl + Enter - 수행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Ctrl + S - 노트북 저장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Enter - 입력모드로 전환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Esc - 입력모드에서 명령모드로 전환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M - 셀 타입을 마크다운으로 전환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Y - 셀 타입을 코드로 전환</a:t>
            </a:r>
            <a:endParaRPr sz="1200"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/>
              <a:t>Ctrl + / - 선택된 코드 주석처리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5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프로그래</a:t>
            </a:r>
            <a:r>
              <a:rPr lang="ko-KR"/>
              <a:t>밍 언어 - </a:t>
            </a:r>
            <a:r>
              <a:rPr lang="ko-KR"/>
              <a:t>파이썬!</a:t>
            </a:r>
            <a:endParaRPr/>
          </a:p>
        </p:txBody>
      </p:sp>
      <p:sp>
        <p:nvSpPr>
          <p:cNvPr id="104" name="Google Shape;104;p15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 소개</a:t>
            </a:r>
            <a:endParaRPr/>
          </a:p>
        </p:txBody>
      </p:sp>
      <p:pic>
        <p:nvPicPr>
          <p:cNvPr id="105" name="Google Shape;10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7113" y="1485075"/>
            <a:ext cx="200977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/>
        </p:nvSpPr>
        <p:spPr>
          <a:xfrm>
            <a:off x="177800" y="1841450"/>
            <a:ext cx="3931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저급 언어 </a:t>
            </a: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VS </a:t>
            </a: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고급 언어</a:t>
            </a: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13" name="Google Shape;113;p16"/>
          <p:cNvSpPr txBox="1"/>
          <p:nvPr/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프로그래밍 언어?</a:t>
            </a:r>
            <a:endParaRPr b="1" sz="2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512649" y="1033463"/>
            <a:ext cx="3261600" cy="8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컴퓨터와 대화를 하기위한 도구</a:t>
            </a:r>
            <a:br>
              <a:rPr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sz="1000">
                <a:latin typeface="Nanum Gothic"/>
                <a:ea typeface="Nanum Gothic"/>
                <a:cs typeface="Nanum Gothic"/>
                <a:sym typeface="Nanum Gothic"/>
              </a:rPr>
              <a:t>컴퓨터 프로그램을 작성하기 위한 언어</a:t>
            </a:r>
            <a:r>
              <a:rPr lang="ko-KR" sz="10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0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101025" y="2251175"/>
            <a:ext cx="4335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저급 언어: 컴퓨터가 이해하기 쉽게 작성된 프로그래밍 언어</a:t>
            </a:r>
            <a:b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	      - </a:t>
            </a:r>
            <a:r>
              <a:rPr lang="ko-KR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기계어, 어셈블리어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고급 언어: 사람이 이해하기 쉽게 작성된 프로그래밍 언어로서, 가독성이 높고 다루기 간단</a:t>
            </a:r>
            <a:b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	      - </a:t>
            </a:r>
            <a:r>
              <a:rPr lang="ko-KR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C언어, JAVA, </a:t>
            </a:r>
            <a:r>
              <a:rPr b="1" lang="ko-KR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Python</a:t>
            </a:r>
            <a:r>
              <a:rPr lang="ko-KR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등 </a:t>
            </a:r>
            <a:endParaRPr sz="10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 b="49477" l="0" r="0" t="0"/>
          <a:stretch/>
        </p:blipFill>
        <p:spPr>
          <a:xfrm>
            <a:off x="5099025" y="1270925"/>
            <a:ext cx="3634650" cy="2925476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/>
          <p:nvPr/>
        </p:nvSpPr>
        <p:spPr>
          <a:xfrm>
            <a:off x="7336400" y="4174550"/>
            <a:ext cx="1413300" cy="1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latin typeface="Nanum Gothic"/>
                <a:ea typeface="Nanum Gothic"/>
                <a:cs typeface="Nanum Gothic"/>
                <a:sym typeface="Nanum Gothic"/>
              </a:rPr>
              <a:t>어셈블리어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18" name="Google Shape;118;p16"/>
          <p:cNvCxnSpPr/>
          <p:nvPr/>
        </p:nvCxnSpPr>
        <p:spPr>
          <a:xfrm>
            <a:off x="167575" y="1850500"/>
            <a:ext cx="4167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idx="4294967295"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파이썬이란</a:t>
            </a:r>
            <a:endParaRPr/>
          </a:p>
        </p:txBody>
      </p:sp>
      <p:sp>
        <p:nvSpPr>
          <p:cNvPr id="125" name="Google Shape;125;p1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26" name="Google Shape;126;p17"/>
          <p:cNvSpPr txBox="1"/>
          <p:nvPr/>
        </p:nvSpPr>
        <p:spPr>
          <a:xfrm>
            <a:off x="177800" y="2043775"/>
            <a:ext cx="4989000" cy="26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귀도 반 로섬(Gudi Van Rossum) 개발 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- 1990</a:t>
            </a:r>
            <a:endParaRPr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대형 글로벌기업부터 스타트업까지 다양하게 활용</a:t>
            </a:r>
            <a:br>
              <a:rPr lang="ko-KR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구글, 유튜브, 인스타그램, 카카오</a:t>
            </a:r>
            <a:r>
              <a:rPr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드롭박스,</a:t>
            </a:r>
            <a:r>
              <a:rPr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인스타그램,</a:t>
            </a:r>
            <a:r>
              <a:rPr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NASA</a:t>
            </a:r>
            <a:r>
              <a:rPr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최근 데이터분석 트렌드에 발맞춰 전성기를 맞고 있음.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3">
            <a:alphaModFix/>
          </a:blip>
          <a:srcRect b="50219" l="0" r="0" t="0"/>
          <a:stretch/>
        </p:blipFill>
        <p:spPr>
          <a:xfrm>
            <a:off x="2227900" y="1148125"/>
            <a:ext cx="1016925" cy="75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044" y="1858950"/>
            <a:ext cx="4148350" cy="285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788" y="1148125"/>
            <a:ext cx="2009775" cy="67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idx="4294967295"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파이썬의 특징</a:t>
            </a:r>
            <a:endParaRPr/>
          </a:p>
        </p:txBody>
      </p:sp>
      <p:sp>
        <p:nvSpPr>
          <p:cNvPr id="136" name="Google Shape;136;p1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37" name="Google Shape;137;p18"/>
          <p:cNvSpPr txBox="1"/>
          <p:nvPr/>
        </p:nvSpPr>
        <p:spPr>
          <a:xfrm>
            <a:off x="2036400" y="1135400"/>
            <a:ext cx="50712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단순하고 간단하다</a:t>
            </a:r>
            <a:endParaRPr b="1" sz="3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8" name="Google Shape;138;p18"/>
          <p:cNvSpPr txBox="1"/>
          <p:nvPr/>
        </p:nvSpPr>
        <p:spPr>
          <a:xfrm>
            <a:off x="2036400" y="1770000"/>
            <a:ext cx="50712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방대한 라이브러</a:t>
            </a:r>
            <a:r>
              <a:rPr b="1" lang="ko-KR" sz="3600">
                <a:latin typeface="Nanum Gothic"/>
                <a:ea typeface="Nanum Gothic"/>
                <a:cs typeface="Nanum Gothic"/>
                <a:sym typeface="Nanum Gothic"/>
              </a:rPr>
              <a:t>리</a:t>
            </a:r>
            <a:endParaRPr b="1" sz="3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" name="Google Shape;139;p18"/>
          <p:cNvSpPr txBox="1"/>
          <p:nvPr/>
        </p:nvSpPr>
        <p:spPr>
          <a:xfrm>
            <a:off x="1732625" y="2563350"/>
            <a:ext cx="56787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>
                <a:latin typeface="Nanum Gothic"/>
                <a:ea typeface="Nanum Gothic"/>
                <a:cs typeface="Nanum Gothic"/>
                <a:sym typeface="Nanum Gothic"/>
              </a:rPr>
              <a:t>플랫폼 독립적인 오픈소스</a:t>
            </a:r>
            <a:endParaRPr b="1" sz="3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" name="Google Shape;140;p18"/>
          <p:cNvSpPr txBox="1"/>
          <p:nvPr/>
        </p:nvSpPr>
        <p:spPr>
          <a:xfrm>
            <a:off x="203250" y="3513175"/>
            <a:ext cx="87375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다양한 프로그래밍 패러다임 지원</a:t>
            </a:r>
            <a:endParaRPr b="1" sz="36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idx="4294967295"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파이썬의 특징</a:t>
            </a:r>
            <a:endParaRPr/>
          </a:p>
        </p:txBody>
      </p:sp>
      <p:sp>
        <p:nvSpPr>
          <p:cNvPr id="147" name="Google Shape;147;p1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48" name="Google Shape;148;p19"/>
          <p:cNvSpPr txBox="1"/>
          <p:nvPr/>
        </p:nvSpPr>
        <p:spPr>
          <a:xfrm>
            <a:off x="5489400" y="2993900"/>
            <a:ext cx="30735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print(“Hello World”)</a:t>
            </a:r>
            <a:endParaRPr b="1" sz="1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" name="Google Shape;149;p19"/>
          <p:cNvSpPr txBox="1"/>
          <p:nvPr/>
        </p:nvSpPr>
        <p:spPr>
          <a:xfrm>
            <a:off x="588975" y="2678700"/>
            <a:ext cx="3606900" cy="20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public class hello {</a:t>
            </a:r>
            <a:br>
              <a:rPr b="1"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public static void main(string[] args) {</a:t>
            </a:r>
            <a:endParaRPr b="1" sz="1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System.out.println(“Hello World”);</a:t>
            </a:r>
            <a:endParaRPr b="1" sz="1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}</a:t>
            </a:r>
            <a:endParaRPr b="1" sz="1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}</a:t>
            </a:r>
            <a:endParaRPr b="1" sz="12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0" name="Google Shape;150;p19"/>
          <p:cNvSpPr txBox="1"/>
          <p:nvPr/>
        </p:nvSpPr>
        <p:spPr>
          <a:xfrm>
            <a:off x="1078250" y="2436675"/>
            <a:ext cx="207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latin typeface="Nanum Gothic"/>
                <a:ea typeface="Nanum Gothic"/>
                <a:cs typeface="Nanum Gothic"/>
                <a:sym typeface="Nanum Gothic"/>
              </a:rPr>
              <a:t>&lt;JAVA&gt;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5988000" y="2436675"/>
            <a:ext cx="2076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latin typeface="Nanum Gothic"/>
                <a:ea typeface="Nanum Gothic"/>
                <a:cs typeface="Nanum Gothic"/>
                <a:sym typeface="Nanum Gothic"/>
              </a:rPr>
              <a:t>&lt;Python&gt;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2036400" y="1135400"/>
            <a:ext cx="50712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단순하고 간단하다</a:t>
            </a:r>
            <a:endParaRPr b="1" sz="3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idx="4294967295"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파이썬의 특징</a:t>
            </a:r>
            <a:endParaRPr/>
          </a:p>
        </p:txBody>
      </p:sp>
      <p:sp>
        <p:nvSpPr>
          <p:cNvPr id="159" name="Google Shape;159;p2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60" name="Google Shape;160;p20"/>
          <p:cNvSpPr txBox="1"/>
          <p:nvPr/>
        </p:nvSpPr>
        <p:spPr>
          <a:xfrm>
            <a:off x="2036400" y="1135400"/>
            <a:ext cx="50712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방대한 라이브러리</a:t>
            </a:r>
            <a:endParaRPr b="1" sz="3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1" name="Google Shape;161;p20"/>
          <p:cNvSpPr txBox="1"/>
          <p:nvPr/>
        </p:nvSpPr>
        <p:spPr>
          <a:xfrm>
            <a:off x="1869150" y="2255300"/>
            <a:ext cx="54057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웹개발, 게임개발, 데이터과학 등 범용언어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1"/>
          <p:cNvSpPr txBox="1"/>
          <p:nvPr>
            <p:ph idx="4294967295"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파이썬의 특징</a:t>
            </a:r>
            <a:endParaRPr/>
          </a:p>
        </p:txBody>
      </p:sp>
      <p:sp>
        <p:nvSpPr>
          <p:cNvPr id="168" name="Google Shape;168;p2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파이썬이란?</a:t>
            </a:r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1736225" y="1135400"/>
            <a:ext cx="5671500" cy="10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3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플랫폼 독립적인 오픈소스</a:t>
            </a:r>
            <a:endParaRPr b="1" sz="3600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1869150" y="2255300"/>
            <a:ext cx="54057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무료에다가 어느 운영체제든 사용 가능.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(Windows, Linux, Mac OS)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